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sldIdLst>
    <p:sldId id="266" r:id="rId2"/>
    <p:sldId id="267" r:id="rId3"/>
    <p:sldId id="268" r:id="rId4"/>
    <p:sldId id="269" r:id="rId5"/>
    <p:sldId id="274" r:id="rId6"/>
    <p:sldId id="271" r:id="rId7"/>
    <p:sldId id="275" r:id="rId8"/>
    <p:sldId id="273" r:id="rId9"/>
    <p:sldId id="278" r:id="rId10"/>
    <p:sldId id="256" r:id="rId11"/>
    <p:sldId id="277" r:id="rId12"/>
    <p:sldId id="258" r:id="rId13"/>
    <p:sldId id="276" r:id="rId14"/>
    <p:sldId id="260" r:id="rId15"/>
    <p:sldId id="261" r:id="rId16"/>
    <p:sldId id="262" r:id="rId17"/>
    <p:sldId id="263" r:id="rId18"/>
    <p:sldId id="264" r:id="rId19"/>
    <p:sldId id="265" r:id="rId2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B439A-D804-4717-B11C-306EF8A1E682}" type="slidenum">
              <a:rPr lang="ar-AE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20/07/1442</a:t>
            </a:fld>
            <a:endParaRPr lang="ar-SA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3.png"/><Relationship Id="rId2" Type="http://schemas.microsoft.com/office/2007/relationships/media" Target="../media/media9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Microsoft_Excel_97-2003_Worksheet4.xls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7" Type="http://schemas.openxmlformats.org/officeDocument/2006/relationships/image" Target="../media/image3.png"/><Relationship Id="rId2" Type="http://schemas.microsoft.com/office/2007/relationships/media" Target="../media/media11.wav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emf"/><Relationship Id="rId5" Type="http://schemas.openxmlformats.org/officeDocument/2006/relationships/oleObject" Target="../embeddings/Microsoft_Excel_97-2003_Worksheet5.xls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3.png"/><Relationship Id="rId2" Type="http://schemas.microsoft.com/office/2007/relationships/media" Target="../media/media13.wav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oleObject" Target="../embeddings/Microsoft_Excel_97-2003_Worksheet6.xls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7" Type="http://schemas.openxmlformats.org/officeDocument/2006/relationships/image" Target="../media/image3.png"/><Relationship Id="rId2" Type="http://schemas.microsoft.com/office/2007/relationships/media" Target="../media/media15.wav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emf"/><Relationship Id="rId5" Type="http://schemas.openxmlformats.org/officeDocument/2006/relationships/oleObject" Target="../embeddings/Microsoft_Excel_97-2003_Worksheet7.xls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3.png"/><Relationship Id="rId2" Type="http://schemas.microsoft.com/office/2007/relationships/media" Target="../media/media4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5" Type="http://schemas.openxmlformats.org/officeDocument/2006/relationships/oleObject" Target="../embeddings/Microsoft_Excel_97-2003_Worksheet1.xls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emf"/><Relationship Id="rId5" Type="http://schemas.openxmlformats.org/officeDocument/2006/relationships/oleObject" Target="../embeddings/Microsoft_Excel_97-2003_Worksheet2.xls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3.png"/><Relationship Id="rId2" Type="http://schemas.microsoft.com/office/2007/relationships/media" Target="../media/media7.wav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3.png"/><Relationship Id="rId2" Type="http://schemas.microsoft.com/office/2007/relationships/media" Target="../media/media8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Microsoft_Excel_97-2003_Worksheet3.xls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411760" y="1068299"/>
            <a:ext cx="468052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ar-IQ" sz="3600" b="1" dirty="0" smtClean="0">
                <a:solidFill>
                  <a:srgbClr val="FF0000"/>
                </a:solidFill>
              </a:rPr>
              <a:t>العناية والخزن بالحاصلات البستانية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835697" y="2360197"/>
            <a:ext cx="583264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600" b="1" dirty="0">
                <a:solidFill>
                  <a:schemeClr val="accent2"/>
                </a:solidFill>
              </a:rPr>
              <a:t>د. </a:t>
            </a:r>
            <a:r>
              <a:rPr lang="ar-IQ" sz="3600" b="1" dirty="0">
                <a:solidFill>
                  <a:schemeClr val="accent2"/>
                </a:solidFill>
              </a:rPr>
              <a:t>حمزة عباس حمزة</a:t>
            </a:r>
            <a:endParaRPr lang="en-US" sz="3600" dirty="0">
              <a:solidFill>
                <a:schemeClr val="accent2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ar-SA" sz="2400" b="1" dirty="0">
                <a:solidFill>
                  <a:srgbClr val="006666"/>
                </a:solidFill>
              </a:rPr>
              <a:t>قسم </a:t>
            </a:r>
            <a:r>
              <a:rPr lang="ar-IQ" sz="2400" b="1" dirty="0">
                <a:solidFill>
                  <a:srgbClr val="006666"/>
                </a:solidFill>
              </a:rPr>
              <a:t>البستنة وهندسة الحدائق </a:t>
            </a:r>
            <a:endParaRPr lang="ar-IQ" sz="2400" b="1" dirty="0" smtClean="0">
              <a:solidFill>
                <a:srgbClr val="00666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ar-SA" sz="2400" b="1" dirty="0" smtClean="0">
                <a:solidFill>
                  <a:srgbClr val="006666"/>
                </a:solidFill>
              </a:rPr>
              <a:t>كلية والزراعة</a:t>
            </a:r>
            <a:r>
              <a:rPr lang="ar-IQ" sz="2400" b="1" dirty="0" smtClean="0">
                <a:solidFill>
                  <a:srgbClr val="006666"/>
                </a:solidFill>
              </a:rPr>
              <a:t> </a:t>
            </a:r>
            <a:r>
              <a:rPr lang="ar-IQ" sz="2400" dirty="0" smtClean="0">
                <a:solidFill>
                  <a:srgbClr val="006666"/>
                </a:solidFill>
              </a:rPr>
              <a:t>- </a:t>
            </a:r>
            <a:r>
              <a:rPr lang="ar-SA" sz="2400" b="1" dirty="0" smtClean="0">
                <a:solidFill>
                  <a:srgbClr val="006666"/>
                </a:solidFill>
              </a:rPr>
              <a:t>جامعة </a:t>
            </a:r>
            <a:r>
              <a:rPr lang="ar-IQ" sz="2400" b="1" dirty="0" smtClean="0">
                <a:solidFill>
                  <a:srgbClr val="006666"/>
                </a:solidFill>
              </a:rPr>
              <a:t>البصرة</a:t>
            </a:r>
          </a:p>
          <a:p>
            <a:pPr algn="ctr">
              <a:lnSpc>
                <a:spcPct val="150000"/>
              </a:lnSpc>
            </a:pPr>
            <a:r>
              <a:rPr lang="ar-IQ" sz="2400" b="1" dirty="0" smtClean="0">
                <a:solidFill>
                  <a:srgbClr val="FF0000"/>
                </a:solidFill>
              </a:rPr>
              <a:t>لطلبة قسم علوم الاغذية المرحلة الربعة</a:t>
            </a:r>
          </a:p>
          <a:p>
            <a:pPr algn="ctr">
              <a:lnSpc>
                <a:spcPct val="150000"/>
              </a:lnSpc>
            </a:pPr>
            <a:endParaRPr lang="ar-IQ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9"/>
    </mc:Choice>
    <mc:Fallback>
      <p:transition spd="slow" advTm="1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Grp="1" noChangeAspect="1"/>
          </p:cNvGraphicFramePr>
          <p:nvPr>
            <p:ph/>
          </p:nvPr>
        </p:nvGraphicFramePr>
        <p:xfrm>
          <a:off x="290513" y="763588"/>
          <a:ext cx="8281987" cy="53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Worksheet" r:id="rId5" imgW="7421862" imgH="4815831" progId="Excel.Sheet.8">
                  <p:embed/>
                </p:oleObj>
              </mc:Choice>
              <mc:Fallback>
                <p:oleObj name="Worksheet" r:id="rId5" imgW="7421862" imgH="4815831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513" y="763588"/>
                        <a:ext cx="8281987" cy="537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174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SC000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238" y="188913"/>
            <a:ext cx="8245475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59199"/>
      </p:ext>
    </p:extLst>
  </p:cSld>
  <p:clrMapOvr>
    <a:masterClrMapping/>
  </p:clrMapOvr>
  <p:transition advTm="37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33085857"/>
              </p:ext>
            </p:extLst>
          </p:nvPr>
        </p:nvGraphicFramePr>
        <p:xfrm>
          <a:off x="790575" y="561975"/>
          <a:ext cx="7561263" cy="527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Worksheet" r:id="rId5" imgW="7534364" imgH="5257894" progId="Excel.Sheet.8">
                  <p:embed/>
                </p:oleObj>
              </mc:Choice>
              <mc:Fallback>
                <p:oleObj name="Worksheet" r:id="rId5" imgW="7534364" imgH="5257894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0575" y="561975"/>
                        <a:ext cx="7561263" cy="527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422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000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15888"/>
            <a:ext cx="81915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40175"/>
      </p:ext>
    </p:extLst>
  </p:cSld>
  <p:clrMapOvr>
    <a:masterClrMapping/>
  </p:clrMapOvr>
  <p:transition advTm="168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Grp="1" noChangeAspect="1"/>
          </p:cNvGraphicFramePr>
          <p:nvPr>
            <p:ph/>
          </p:nvPr>
        </p:nvGraphicFramePr>
        <p:xfrm>
          <a:off x="385763" y="763588"/>
          <a:ext cx="8362950" cy="53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hart" r:id="rId5" imgW="7439128" imgH="4781559" progId="Excel.Sheet.8">
                  <p:embed/>
                </p:oleObj>
              </mc:Choice>
              <mc:Fallback>
                <p:oleObj name="Chart" r:id="rId5" imgW="7439128" imgH="4781559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3" y="763588"/>
                        <a:ext cx="8362950" cy="537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875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000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115888"/>
            <a:ext cx="6510338" cy="617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4"/>
          <p:cNvGraphicFramePr>
            <a:graphicFrameLocks noGrp="1" noChangeAspect="1"/>
          </p:cNvGraphicFramePr>
          <p:nvPr>
            <p:ph/>
          </p:nvPr>
        </p:nvGraphicFramePr>
        <p:xfrm>
          <a:off x="385763" y="549275"/>
          <a:ext cx="8361362" cy="581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hart" r:id="rId5" imgW="7581990" imgH="5276984" progId="Excel.Sheet.8">
                  <p:embed/>
                </p:oleObj>
              </mc:Choice>
              <mc:Fallback>
                <p:oleObj name="Chart" r:id="rId5" imgW="7581990" imgH="5276984" progId="Excel.Shee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3" y="549275"/>
                        <a:ext cx="8361362" cy="581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622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000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051079"/>
            <a:ext cx="467995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Picture 052"/>
          <p:cNvPicPr>
            <a:picLocks noChangeAspect="1" noChangeArrowheads="1"/>
          </p:cNvPicPr>
          <p:nvPr/>
        </p:nvPicPr>
        <p:blipFill rotWithShape="1">
          <a:blip r:embed="rId5" cstate="print"/>
          <a:srcRect l="21792"/>
          <a:stretch/>
        </p:blipFill>
        <p:spPr bwMode="auto">
          <a:xfrm>
            <a:off x="251520" y="2041416"/>
            <a:ext cx="366135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4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-147370" y="963147"/>
            <a:ext cx="80317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ar-SA" sz="2800" b="1" dirty="0" smtClean="0">
                <a:solidFill>
                  <a:schemeClr val="accent2"/>
                </a:solidFill>
                <a:cs typeface="Simplified Arabic" pitchFamily="18" charset="-78"/>
              </a:rPr>
              <a:t>ا</a:t>
            </a:r>
            <a:r>
              <a:rPr lang="ar-IQ" sz="2800" b="1" dirty="0" smtClean="0">
                <a:solidFill>
                  <a:schemeClr val="accent2"/>
                </a:solidFill>
                <a:cs typeface="Simplified Arabic" pitchFamily="18" charset="-78"/>
              </a:rPr>
              <a:t>لخلاصة دراسة الفقد في الحلات البستانية</a:t>
            </a:r>
            <a:endParaRPr lang="ar-SA" sz="2800" dirty="0">
              <a:solidFill>
                <a:schemeClr val="accent2"/>
              </a:solidFill>
              <a:cs typeface="Simplified Arabic" pitchFamily="18" charset="-78"/>
            </a:endParaRP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684213" y="1976438"/>
            <a:ext cx="770413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algn="just"/>
            <a:r>
              <a:rPr lang="ar-SA" sz="2400" b="1" dirty="0">
                <a:solidFill>
                  <a:srgbClr val="000099"/>
                </a:solidFill>
                <a:cs typeface="Simplified Arabic" pitchFamily="18" charset="-78"/>
              </a:rPr>
              <a:t>تشكل المنتجات البستانية نسبة كبيرة من المنتجات الزراعية بالعراق إلا أنها تتعرض إلى نسب عالية من الفاقد أثناء مراحل الزراعة والحصاد والتداول والتسويق نظراً لطبيعة تلك المنتجات.</a:t>
            </a:r>
          </a:p>
          <a:p>
            <a:pPr indent="457200" algn="just"/>
            <a:r>
              <a:rPr lang="ar-SA" sz="2400" b="1" dirty="0">
                <a:solidFill>
                  <a:srgbClr val="000099"/>
                </a:solidFill>
                <a:cs typeface="Simplified Arabic" pitchFamily="18" charset="-78"/>
              </a:rPr>
              <a:t>  </a:t>
            </a:r>
          </a:p>
          <a:p>
            <a:pPr indent="457200" algn="just"/>
            <a:r>
              <a:rPr lang="ar-SA" sz="2400" b="1" dirty="0">
                <a:solidFill>
                  <a:srgbClr val="000099"/>
                </a:solidFill>
                <a:cs typeface="Simplified Arabic" pitchFamily="18" charset="-78"/>
              </a:rPr>
              <a:t>تتفاوت هذه النسب تبعاً لتطبيق التقنيات الحديثة والإدارة المناسبة.  </a:t>
            </a:r>
          </a:p>
          <a:p>
            <a:pPr indent="457200" algn="just"/>
            <a:endParaRPr lang="ar-SA" sz="2400" b="1" dirty="0">
              <a:solidFill>
                <a:srgbClr val="000099"/>
              </a:solidFill>
              <a:cs typeface="Simplified Arabic" pitchFamily="18" charset="-78"/>
            </a:endParaRPr>
          </a:p>
          <a:p>
            <a:pPr indent="457200" algn="just"/>
            <a:r>
              <a:rPr lang="ar-SA" sz="2400" b="1" dirty="0">
                <a:solidFill>
                  <a:srgbClr val="000099"/>
                </a:solidFill>
                <a:cs typeface="Simplified Arabic" pitchFamily="18" charset="-78"/>
              </a:rPr>
              <a:t>من المهم تقدير نسب الفاقد من تلك المنتجات البستانية والعمل على تقليلها مما يساهم بشكل واضح في المحافظة على جودة وكمية المنتجات والمحافظة على الموارد </a:t>
            </a:r>
            <a:r>
              <a:rPr lang="ar-SA" sz="2400" b="1" dirty="0" smtClean="0">
                <a:solidFill>
                  <a:srgbClr val="000099"/>
                </a:solidFill>
                <a:cs typeface="Simplified Arabic" pitchFamily="18" charset="-78"/>
              </a:rPr>
              <a:t>المالية </a:t>
            </a:r>
            <a:r>
              <a:rPr lang="ar-SA" sz="2400" b="1" dirty="0">
                <a:solidFill>
                  <a:srgbClr val="000099"/>
                </a:solidFill>
                <a:cs typeface="Simplified Arabic" pitchFamily="18" charset="-78"/>
              </a:rPr>
              <a:t>وحسن إدارة مدخلات الزراعة.</a:t>
            </a:r>
            <a:endParaRPr lang="en-US" sz="2400" b="1" dirty="0">
              <a:solidFill>
                <a:srgbClr val="000099"/>
              </a:solidFill>
              <a:cs typeface="Simplified Arabic" pitchFamily="18" charset="-78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61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5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5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5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54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5257800"/>
            <a:ext cx="7772400" cy="1143000"/>
          </a:xfrm>
          <a:solidFill>
            <a:srgbClr val="339933"/>
          </a:solidFill>
        </p:spPr>
        <p:txBody>
          <a:bodyPr/>
          <a:lstStyle/>
          <a:p>
            <a:pPr eaLnBrk="1" hangingPunct="1"/>
            <a:r>
              <a:rPr lang="ar-SA" dirty="0" smtClean="0">
                <a:cs typeface="Traditional Arabic" pitchFamily="18" charset="-78"/>
              </a:rPr>
              <a:t>	شكرا لكم</a:t>
            </a:r>
            <a:r>
              <a:rPr lang="en-US" dirty="0" smtClean="0">
                <a:cs typeface="Traditional Arabic" pitchFamily="18" charset="-78"/>
              </a:rPr>
              <a:t>	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3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83768" y="1052736"/>
            <a:ext cx="468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IQ" sz="4000" b="1" dirty="0" smtClean="0">
                <a:solidFill>
                  <a:srgbClr val="FF0000"/>
                </a:solidFill>
              </a:rPr>
              <a:t>المحاضرة </a:t>
            </a:r>
            <a:r>
              <a:rPr lang="ar-IQ" sz="4000" b="1" dirty="0" smtClean="0">
                <a:solidFill>
                  <a:srgbClr val="FF0000"/>
                </a:solidFill>
              </a:rPr>
              <a:t>ال</a:t>
            </a:r>
            <a:r>
              <a:rPr lang="ar-SA" sz="4000" b="1" dirty="0" smtClean="0">
                <a:solidFill>
                  <a:srgbClr val="FF0000"/>
                </a:solidFill>
              </a:rPr>
              <a:t>عاشر</a:t>
            </a:r>
            <a:r>
              <a:rPr lang="ar-IQ" sz="4000" b="1" dirty="0" smtClean="0">
                <a:solidFill>
                  <a:srgbClr val="FF0000"/>
                </a:solidFill>
              </a:rPr>
              <a:t>ة </a:t>
            </a:r>
            <a:endParaRPr lang="ar-IQ" sz="4000" b="1" dirty="0">
              <a:solidFill>
                <a:srgbClr val="FF0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259632" y="2132856"/>
            <a:ext cx="676875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IQ" sz="4800" b="1" dirty="0" smtClean="0">
                <a:solidFill>
                  <a:srgbClr val="FF0000"/>
                </a:solidFill>
              </a:rPr>
              <a:t>النسب المئوية </a:t>
            </a:r>
          </a:p>
          <a:p>
            <a:pPr algn="ctr"/>
            <a:r>
              <a:rPr lang="ar-IQ" sz="4800" b="1" dirty="0" smtClean="0">
                <a:solidFill>
                  <a:srgbClr val="FF0000"/>
                </a:solidFill>
              </a:rPr>
              <a:t>للفقد</a:t>
            </a:r>
          </a:p>
          <a:p>
            <a:pPr algn="ctr"/>
            <a:r>
              <a:rPr lang="ar-IQ" sz="4800" b="1" dirty="0" smtClean="0">
                <a:solidFill>
                  <a:srgbClr val="FF0000"/>
                </a:solidFill>
              </a:rPr>
              <a:t>في الحاصلات البستانية</a:t>
            </a:r>
            <a:endParaRPr lang="ar-IQ" sz="4800" b="1" dirty="0">
              <a:solidFill>
                <a:srgbClr val="FF0000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1"/>
    </mc:Choice>
    <mc:Fallback>
      <p:transition spd="slow" advTm="8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539750" y="2210823"/>
            <a:ext cx="79216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SA" sz="2800" b="1" dirty="0" smtClean="0">
                <a:solidFill>
                  <a:srgbClr val="000099"/>
                </a:solidFill>
                <a:cs typeface="Simplified Arabic" pitchFamily="18" charset="-78"/>
              </a:rPr>
              <a:t>      اجريت </a:t>
            </a:r>
            <a:r>
              <a:rPr lang="ar-SA" sz="2800" b="1" dirty="0">
                <a:solidFill>
                  <a:srgbClr val="000099"/>
                </a:solidFill>
                <a:cs typeface="Simplified Arabic" pitchFamily="18" charset="-78"/>
              </a:rPr>
              <a:t>دراسة ميدانية </a:t>
            </a:r>
            <a:r>
              <a:rPr lang="ar-SA" sz="2800" b="1" dirty="0" smtClean="0">
                <a:solidFill>
                  <a:srgbClr val="000099"/>
                </a:solidFill>
                <a:cs typeface="Simplified Arabic" pitchFamily="18" charset="-78"/>
              </a:rPr>
              <a:t>شملت </a:t>
            </a:r>
            <a:r>
              <a:rPr lang="ar-SA" sz="2800" b="1" dirty="0">
                <a:solidFill>
                  <a:srgbClr val="000099"/>
                </a:solidFill>
                <a:cs typeface="Simplified Arabic" pitchFamily="18" charset="-78"/>
              </a:rPr>
              <a:t>سوق الخضار والفاكهة المركزي ببغداد وبعض الأسواق المركزية وبعض المحلات الصغيرة للفاكهة والخضر في أنحاء متفرقة من بغداد.  وتم في هذه الدراسة توزيع </a:t>
            </a:r>
            <a:r>
              <a:rPr lang="ar-SA" sz="2800" b="1" dirty="0" smtClean="0">
                <a:solidFill>
                  <a:srgbClr val="000099"/>
                </a:solidFill>
                <a:cs typeface="Simplified Arabic" pitchFamily="18" charset="-78"/>
              </a:rPr>
              <a:t>استبيانات </a:t>
            </a:r>
            <a:r>
              <a:rPr lang="ar-SA" sz="2800" b="1" dirty="0">
                <a:solidFill>
                  <a:srgbClr val="000099"/>
                </a:solidFill>
                <a:cs typeface="Simplified Arabic" pitchFamily="18" charset="-78"/>
              </a:rPr>
              <a:t>وجمع بيانات ميدانية عن فواقد </a:t>
            </a:r>
            <a:r>
              <a:rPr lang="ar-SA" sz="2800" b="1" dirty="0" smtClean="0">
                <a:solidFill>
                  <a:srgbClr val="000099"/>
                </a:solidFill>
                <a:cs typeface="Simplified Arabic" pitchFamily="18" charset="-78"/>
              </a:rPr>
              <a:t>ما بعد </a:t>
            </a:r>
            <a:r>
              <a:rPr lang="ar-SA" sz="2800" b="1" dirty="0">
                <a:solidFill>
                  <a:srgbClr val="000099"/>
                </a:solidFill>
                <a:cs typeface="Simplified Arabic" pitchFamily="18" charset="-78"/>
              </a:rPr>
              <a:t>الحصاد لمنتجات الخضر والفاكهة في مرحلة التسويق.  ويمكن بيان النتائج على النحو التالي:</a:t>
            </a:r>
          </a:p>
        </p:txBody>
      </p:sp>
      <p:sp>
        <p:nvSpPr>
          <p:cNvPr id="39939" name="Rectangle 5"/>
          <p:cNvSpPr>
            <a:spLocks noChangeArrowheads="1"/>
          </p:cNvSpPr>
          <p:nvPr/>
        </p:nvSpPr>
        <p:spPr bwMode="auto">
          <a:xfrm>
            <a:off x="584200" y="836712"/>
            <a:ext cx="83089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0000"/>
                </a:solidFill>
                <a:cs typeface="Simplified Arabic" pitchFamily="18" charset="-78"/>
              </a:rPr>
              <a:t>دراسة </a:t>
            </a:r>
            <a:r>
              <a:rPr lang="ar-SA" sz="3600" b="1" dirty="0">
                <a:solidFill>
                  <a:srgbClr val="FF0000"/>
                </a:solidFill>
                <a:cs typeface="Simplified Arabic" pitchFamily="18" charset="-78"/>
              </a:rPr>
              <a:t>عن فواقد ما بعد الحصاد للمنتجات البستانية بأسواق مدينة بغداد</a:t>
            </a:r>
            <a:endParaRPr lang="en-US" sz="3600" b="1" dirty="0">
              <a:solidFill>
                <a:srgbClr val="FF0000"/>
              </a:solidFill>
              <a:cs typeface="Simplified Arabic" pitchFamily="18" charset="-78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160917"/>
      </p:ext>
    </p:extLst>
  </p:cSld>
  <p:clrMapOvr>
    <a:masterClrMapping/>
  </p:clrMapOvr>
  <p:transition advTm="46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34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Grp="1" noChangeAspect="1"/>
          </p:cNvGraphicFramePr>
          <p:nvPr>
            <p:ph/>
          </p:nvPr>
        </p:nvGraphicFramePr>
        <p:xfrm>
          <a:off x="904875" y="552450"/>
          <a:ext cx="7334250" cy="529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Chart" r:id="rId5" imgW="7334250" imgH="5295900" progId="Excel.Sheet.8">
                  <p:embed/>
                </p:oleObj>
              </mc:Choice>
              <mc:Fallback>
                <p:oleObj name="Chart" r:id="rId5" imgW="7334250" imgH="52959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75" y="552450"/>
                        <a:ext cx="7334250" cy="529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75849"/>
      </p:ext>
    </p:extLst>
  </p:cSld>
  <p:clrMapOvr>
    <a:masterClrMapping/>
  </p:clrMapOvr>
  <p:transition advTm="3971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esktop\محاضرات د.حمزة\730411191_12910.jpg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04849"/>
            <a:ext cx="8280920" cy="5797117"/>
          </a:xfrm>
          <a:prstGeom prst="rect">
            <a:avLst/>
          </a:prstGeom>
          <a:noFill/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97594"/>
      </p:ext>
    </p:extLst>
  </p:cSld>
  <p:clrMapOvr>
    <a:masterClrMapping/>
  </p:clrMapOvr>
  <p:transition advTm="872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/>
          </p:nvPr>
        </p:nvGraphicFramePr>
        <p:xfrm>
          <a:off x="250825" y="333375"/>
          <a:ext cx="8361363" cy="581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Chart" r:id="rId5" imgW="7581900" imgH="5276850" progId="Excel.Sheet.8">
                  <p:embed/>
                </p:oleObj>
              </mc:Choice>
              <mc:Fallback>
                <p:oleObj name="Chart" r:id="rId5" imgW="7581900" imgH="527685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33375"/>
                        <a:ext cx="8361363" cy="581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04084"/>
      </p:ext>
    </p:extLst>
  </p:cSld>
  <p:clrMapOvr>
    <a:masterClrMapping/>
  </p:clrMapOvr>
  <p:transition advTm="20126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8" name="Picture 4" descr="DSC00115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/>
          <a:srcRect t="31146" r="42299" b="12898"/>
          <a:stretch/>
        </p:blipFill>
        <p:spPr>
          <a:xfrm>
            <a:off x="71438" y="1772816"/>
            <a:ext cx="4597544" cy="4032447"/>
          </a:xfrm>
          <a:noFill/>
        </p:spPr>
      </p:pic>
      <p:pic>
        <p:nvPicPr>
          <p:cNvPr id="159750" name="Picture 6" descr="Picture 00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 cstate="print"/>
          <a:srcRect t="14941" b="8233"/>
          <a:stretch/>
        </p:blipFill>
        <p:spPr>
          <a:xfrm>
            <a:off x="4970463" y="1700807"/>
            <a:ext cx="3965575" cy="4090393"/>
          </a:xfrm>
          <a:noFill/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243023"/>
      </p:ext>
    </p:extLst>
  </p:cSld>
  <p:clrMapOvr>
    <a:masterClrMapping/>
  </p:clrMapOvr>
  <p:transition advTm="798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Grp="1" noChangeAspect="1"/>
          </p:cNvGraphicFramePr>
          <p:nvPr>
            <p:ph/>
          </p:nvPr>
        </p:nvGraphicFramePr>
        <p:xfrm>
          <a:off x="179388" y="333375"/>
          <a:ext cx="8713787" cy="606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Chart" r:id="rId5" imgW="7581900" imgH="5276850" progId="Excel.Sheet.8">
                  <p:embed/>
                </p:oleObj>
              </mc:Choice>
              <mc:Fallback>
                <p:oleObj name="Chart" r:id="rId5" imgW="7581900" imgH="527685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33375"/>
                        <a:ext cx="8713787" cy="606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52211"/>
      </p:ext>
    </p:extLst>
  </p:cSld>
  <p:clrMapOvr>
    <a:masterClrMapping/>
  </p:clrMapOvr>
  <p:transition advTm="10323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esktop\محاضرات د.حمزة\730411191_12910.jpg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704849"/>
            <a:ext cx="8280920" cy="5797117"/>
          </a:xfrm>
          <a:prstGeom prst="rect">
            <a:avLst/>
          </a:prstGeom>
          <a:noFill/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86308"/>
      </p:ext>
    </p:extLst>
  </p:cSld>
  <p:clrMapOvr>
    <a:masterClrMapping/>
  </p:clrMapOvr>
  <p:transition advTm="872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2|2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174</Words>
  <Application>Microsoft Office PowerPoint</Application>
  <PresentationFormat>عرض على الشاشة (3:4)‏</PresentationFormat>
  <Paragraphs>18</Paragraphs>
  <Slides>19</Slides>
  <Notes>0</Notes>
  <HiddenSlides>0</HiddenSlides>
  <MMClips>19</MMClips>
  <ScaleCrop>false</ScaleCrop>
  <HeadingPairs>
    <vt:vector size="6" baseType="variant">
      <vt:variant>
        <vt:lpstr>نسق</vt:lpstr>
      </vt:variant>
      <vt:variant>
        <vt:i4>1</vt:i4>
      </vt:variant>
      <vt:variant>
        <vt:lpstr>خوادم OLE مضمنة</vt:lpstr>
      </vt:variant>
      <vt:variant>
        <vt:i4>3</vt:i4>
      </vt:variant>
      <vt:variant>
        <vt:lpstr>عناوين الشرائح</vt:lpstr>
      </vt:variant>
      <vt:variant>
        <vt:i4>19</vt:i4>
      </vt:variant>
    </vt:vector>
  </HeadingPairs>
  <TitlesOfParts>
    <vt:vector size="23" baseType="lpstr">
      <vt:lpstr>تدفق</vt:lpstr>
      <vt:lpstr>Chart</vt:lpstr>
      <vt:lpstr>Worksheet</vt:lpstr>
      <vt:lpstr>Microsoft Excel 97-2003 Worksheet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شكرا لكم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جنه</dc:creator>
  <cp:lastModifiedBy>DR.Ahmed Saker 2O11</cp:lastModifiedBy>
  <cp:revision>8</cp:revision>
  <dcterms:created xsi:type="dcterms:W3CDTF">2019-11-08T19:49:04Z</dcterms:created>
  <dcterms:modified xsi:type="dcterms:W3CDTF">2021-03-03T07:21:16Z</dcterms:modified>
</cp:coreProperties>
</file>